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947" autoAdjust="0"/>
  </p:normalViewPr>
  <p:slideViewPr>
    <p:cSldViewPr snapToGrid="0">
      <p:cViewPr varScale="1">
        <p:scale>
          <a:sx n="104" d="100"/>
          <a:sy n="104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0A40-5DC4-5AEF-8FED-429156227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99867-D18E-F66D-6E41-F8131033A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3E541-26E8-118C-7901-266A6053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AD5BD-4C9C-2365-E463-39552092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67A88-5AA0-DE97-CA0C-E53505AC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95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CDEF-DDA5-71CA-92F2-84E0575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8F38F-9156-F985-E1BD-5DB21BBA7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C31BB-8AD2-F472-02ED-749709D1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F8417-EFAB-C535-8783-83380733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E8749-0C3F-0FA2-C57E-DE4E9E91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20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6A193C-39F2-B6AA-D8DB-A45BE63CC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24526-215E-798C-FA16-4F023F798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9C922-ECD9-2F2E-EB83-27029828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086B-EFEE-5F5E-C588-EE6243FB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F854C-511E-2DD8-D8EB-4D02756E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27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53615-0F03-2E4D-D790-5042A784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2C461-F60B-F8E1-EF33-B5ECC4F04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51DEC-D534-C0A1-C508-C1ACE908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320EE-28DD-A5C0-E027-D8BA5EFC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706BB-B1D6-383F-0D5B-5CD22C22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55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73DB-ED8B-1B25-AFBA-0DFE448E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05F76-1935-8904-736D-77E70930D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8174B-6514-F3A9-D863-61AA3A9A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018E6-651A-C2F7-BC11-F563BBB4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C48E8-97DA-1845-0C21-A9F62E8B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6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81B-0736-02DA-17E6-CB035AF0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EDAC-19A2-EF64-FB0C-7191FDC1F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A1D9F-25A7-62DB-F71E-A2662922A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99768-CC3E-9D85-85BB-A6125A63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10640-D677-679C-24A2-409936C7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F5653-5922-C8E1-46E5-8F9C007D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52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3AD8-194E-9762-9DA9-5DDE628A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095AE-FC13-9D77-CAA9-DC0DF933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88477-5953-2499-1214-6F53D9487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3E740-B9AE-5AD5-8173-75C616AB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0782C-8DEF-6A98-7714-7DF97EBE0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69AD4-CCB9-D58E-7BD5-CF9108CC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70EFF-457A-C2E5-9357-E57E43FE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7605C-E707-C9B8-983E-C4E65656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6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D935-C6F6-4672-6D67-4379414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C50F4-EBCD-19B0-8623-6D2078BD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958A4-E0FE-D4C8-8877-E9AE1A49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5BB8-4D39-7C28-5890-1B210215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26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E44A1-22C8-506A-C1A6-8180B05D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3F04D-9148-2517-2FE0-05E6102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BF89-B91A-CE87-D149-77E31271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95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D415-6519-E363-3BD9-36C6604E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3010B-6EA5-96CA-A744-2BE845AB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ED419-FDCE-1E56-3E30-59B06AA89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BF9-465B-499C-2DE3-2B3D5C23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0775-6126-4036-35D8-C8054FE3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1747F-51BE-CD9B-DAA0-4DA68B50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69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6A82-E959-621B-508F-885D58CE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FC647-92B3-7CD2-A044-93ECA14D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E43AA-9096-10E3-ACAD-C8E188DB4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8C4AF-7458-660E-3B0C-2A6959A0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A5D6-9C17-9C99-D5C2-C23CC302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76DA9-CA6C-19EA-CACE-E32038B1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7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FD2C3-258A-A0E1-3C80-A3A14F4E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819FA-DBAE-0B34-B6A9-6F46D429E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7B395-6160-2D24-7C71-182AF5DB3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33BCD7-E9EF-4A73-914B-551F4206B4E8}" type="datetimeFigureOut">
              <a:rPr lang="ko-KR" altLang="en-US" smtClean="0"/>
              <a:t>2026-04-07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120F-9307-74A9-152D-883EEFC32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6F061-9E31-C8CE-C0CF-3299F6CD3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AABBC4-7782-4480-8D09-C9410EB616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185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18B90-D34A-F309-FCD7-2FE0DE7B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149"/>
            <a:ext cx="12192000" cy="53017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9D7993-B7AF-D8A7-97F2-D32A5AB145A9}"/>
              </a:ext>
            </a:extLst>
          </p:cNvPr>
          <p:cNvSpPr/>
          <p:nvPr/>
        </p:nvSpPr>
        <p:spPr>
          <a:xfrm>
            <a:off x="1883664" y="2697480"/>
            <a:ext cx="8970264" cy="2871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이곳에 들어가는 최적의 영상 크기 공유 부탁드립니다</a:t>
            </a:r>
            <a:endParaRPr lang="en-US" altLang="ko-KR" dirty="0"/>
          </a:p>
          <a:p>
            <a:pPr algn="ctr"/>
            <a:r>
              <a:rPr lang="ko-KR" altLang="en-US" dirty="0"/>
              <a:t>모바일로 할 때 잘리고 지금 위아래 다 잘려서요</a:t>
            </a:r>
          </a:p>
        </p:txBody>
      </p:sp>
    </p:spTree>
    <p:extLst>
      <p:ext uri="{BB962C8B-B14F-4D97-AF65-F5344CB8AC3E}">
        <p14:creationId xmlns:p14="http://schemas.microsoft.com/office/powerpoint/2010/main" val="67199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81FC0-2EF0-8D79-085C-0332347B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33250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12BF44-A4BA-3494-79CB-02A23CDA5F62}"/>
              </a:ext>
            </a:extLst>
          </p:cNvPr>
          <p:cNvSpPr/>
          <p:nvPr/>
        </p:nvSpPr>
        <p:spPr>
          <a:xfrm>
            <a:off x="6985923" y="1563255"/>
            <a:ext cx="4928616" cy="1106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536CB0-D787-BA0B-4F8A-34D768D72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60221"/>
              </p:ext>
            </p:extLst>
          </p:nvPr>
        </p:nvGraphicFramePr>
        <p:xfrm>
          <a:off x="193965" y="3666835"/>
          <a:ext cx="11813308" cy="2456872"/>
        </p:xfrm>
        <a:graphic>
          <a:graphicData uri="http://schemas.openxmlformats.org/drawingml/2006/table">
            <a:tbl>
              <a:tblPr/>
              <a:tblGrid>
                <a:gridCol w="11813308">
                  <a:extLst>
                    <a:ext uri="{9D8B030D-6E8A-4147-A177-3AD203B41FA5}">
                      <a16:colId xmlns:a16="http://schemas.microsoft.com/office/drawing/2014/main" val="1239959437"/>
                    </a:ext>
                  </a:extLst>
                </a:gridCol>
              </a:tblGrid>
              <a:tr h="6142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33976"/>
                  </a:ext>
                </a:extLst>
              </a:tr>
              <a:tr h="6142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디럭스 부분 바다 전망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싱글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841290"/>
                  </a:ext>
                </a:extLst>
              </a:tr>
              <a:tr h="6142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동해 바다의 풍경과 미니멀한 격자무늬 디자인이 자아내는</a:t>
                      </a:r>
                      <a:endParaRPr lang="en-US" altLang="ko-KR" b="0" dirty="0">
                        <a:effectLst/>
                        <a:latin typeface="Noto Sans KR" panose="020B0200000000000000" pitchFamily="50" charset="-127"/>
                        <a:ea typeface="Noto Sans KR" panose="020B0200000000000000" pitchFamily="50" charset="-127"/>
                      </a:endParaRP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아늑한 객실에서 쾌적한 휴식을 즐겨보세요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547561"/>
                  </a:ext>
                </a:extLst>
              </a:tr>
              <a:tr h="6142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https://drive.google.com/file/d/1K64-7u3sExaGmOgH7Fze6XybSg_SU7ft/view?usp=sharing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57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22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D3D84-C4B2-E16C-8C8E-DDF5B64B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52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03031-E026-5863-A71E-32A9394CB69F}"/>
              </a:ext>
            </a:extLst>
          </p:cNvPr>
          <p:cNvSpPr/>
          <p:nvPr/>
        </p:nvSpPr>
        <p:spPr>
          <a:xfrm>
            <a:off x="0" y="1794164"/>
            <a:ext cx="4230255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08597B-13DF-9A15-5A28-E49F8B928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59209"/>
              </p:ext>
            </p:extLst>
          </p:nvPr>
        </p:nvGraphicFramePr>
        <p:xfrm>
          <a:off x="358919" y="4166624"/>
          <a:ext cx="11555990" cy="2280360"/>
        </p:xfrm>
        <a:graphic>
          <a:graphicData uri="http://schemas.openxmlformats.org/drawingml/2006/table">
            <a:tbl>
              <a:tblPr/>
              <a:tblGrid>
                <a:gridCol w="11555990">
                  <a:extLst>
                    <a:ext uri="{9D8B030D-6E8A-4147-A177-3AD203B41FA5}">
                      <a16:colId xmlns:a16="http://schemas.microsoft.com/office/drawing/2014/main" val="4093647964"/>
                    </a:ext>
                  </a:extLst>
                </a:gridCol>
              </a:tblGrid>
              <a:tr h="57009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013049"/>
                  </a:ext>
                </a:extLst>
              </a:tr>
              <a:tr h="57009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패밀리 디럭스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싱글 베드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키즈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177607"/>
                  </a:ext>
                </a:extLst>
              </a:tr>
              <a:tr h="57009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아이들을 위한 텐트와 소품이 마련된 키즈룸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마루 바닥의 따뜻함 속에서 아늑한 휴식을 즐겨보세요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770858"/>
                  </a:ext>
                </a:extLst>
              </a:tr>
              <a:tr h="57009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https://drive.google.com/file/d/1vCAg2oTtKh8uYr_WSkv6aG5LaszBhLPy/view?usp=sharing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836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65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0B4F6-6D21-CF5A-79AD-1A112172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1620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B2EB6C-B9CB-AFBB-4A8D-87EE443FE15E}"/>
              </a:ext>
            </a:extLst>
          </p:cNvPr>
          <p:cNvSpPr/>
          <p:nvPr/>
        </p:nvSpPr>
        <p:spPr>
          <a:xfrm>
            <a:off x="7185891" y="1397001"/>
            <a:ext cx="4230255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53BC83-78C1-5D6D-E454-8E9B9C2DD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328338"/>
              </p:ext>
            </p:extLst>
          </p:nvPr>
        </p:nvGraphicFramePr>
        <p:xfrm>
          <a:off x="332509" y="3178333"/>
          <a:ext cx="11490036" cy="3162054"/>
        </p:xfrm>
        <a:graphic>
          <a:graphicData uri="http://schemas.openxmlformats.org/drawingml/2006/table">
            <a:tbl>
              <a:tblPr/>
              <a:tblGrid>
                <a:gridCol w="11490036">
                  <a:extLst>
                    <a:ext uri="{9D8B030D-6E8A-4147-A177-3AD203B41FA5}">
                      <a16:colId xmlns:a16="http://schemas.microsoft.com/office/drawing/2014/main" val="1707000398"/>
                    </a:ext>
                  </a:extLst>
                </a:gridCol>
              </a:tblGrid>
              <a:tr h="52700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267076"/>
                  </a:ext>
                </a:extLst>
              </a:tr>
              <a:tr h="52700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패밀리 디럭스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시네타임 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싱글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212155"/>
                  </a:ext>
                </a:extLst>
              </a:tr>
              <a:tr h="10540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객실 내 프라이빗 시네마와 하이엔드 사운드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캡슐 커피와 함께 즐기는 몰입감 넘치는 휴식이 당신을 기다립니다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195183"/>
                  </a:ext>
                </a:extLst>
              </a:tr>
              <a:tr h="105401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https://drive.google.com/file/d/1W3EqdHjgrr-eOYK3d1uhFkToP_glMTzM/view?usp=sharing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00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527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D8907-D55E-FB59-E6A9-5E689EAB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85"/>
            <a:ext cx="12192000" cy="3399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6F1E0C-DC7D-03E0-3BEB-3EE636176437}"/>
              </a:ext>
            </a:extLst>
          </p:cNvPr>
          <p:cNvSpPr/>
          <p:nvPr/>
        </p:nvSpPr>
        <p:spPr>
          <a:xfrm>
            <a:off x="535709" y="1572492"/>
            <a:ext cx="4230255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59C3D0-AFA4-EB60-53E6-FF668A90C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05187"/>
              </p:ext>
            </p:extLst>
          </p:nvPr>
        </p:nvGraphicFramePr>
        <p:xfrm>
          <a:off x="535709" y="3963424"/>
          <a:ext cx="11277600" cy="2631340"/>
        </p:xfrm>
        <a:graphic>
          <a:graphicData uri="http://schemas.openxmlformats.org/drawingml/2006/table">
            <a:tbl>
              <a:tblPr/>
              <a:tblGrid>
                <a:gridCol w="11277600">
                  <a:extLst>
                    <a:ext uri="{9D8B030D-6E8A-4147-A177-3AD203B41FA5}">
                      <a16:colId xmlns:a16="http://schemas.microsoft.com/office/drawing/2014/main" val="1833957603"/>
                    </a:ext>
                  </a:extLst>
                </a:gridCol>
              </a:tblGrid>
              <a:tr h="52626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113968"/>
                  </a:ext>
                </a:extLst>
              </a:tr>
              <a:tr h="52626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그랜드 디럭스 오션뷰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킹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2657297"/>
                  </a:ext>
                </a:extLst>
              </a:tr>
              <a:tr h="1052536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속초에서 야경이 가장 아름다운 객실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산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바다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호수가 어우러진 유일무이한 파노라마 뷰를 프라이빗하게 누리세요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631800"/>
                  </a:ext>
                </a:extLst>
              </a:tr>
              <a:tr h="52626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https://drive.google.com/file/d/1-v5UHowcr9Ji4mvaeK1Ks6pUYiffuLSK/view?usp=sharing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80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86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3CE46-F8DA-EC25-4318-1BA4BF93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09"/>
            <a:ext cx="12192000" cy="3252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BF92FD-8F2A-FE82-77D0-550A486420EC}"/>
              </a:ext>
            </a:extLst>
          </p:cNvPr>
          <p:cNvSpPr/>
          <p:nvPr/>
        </p:nvSpPr>
        <p:spPr>
          <a:xfrm>
            <a:off x="6982691" y="1526310"/>
            <a:ext cx="4996873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7C98A5-970C-839B-E0EA-C5D176F8A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115860"/>
              </p:ext>
            </p:extLst>
          </p:nvPr>
        </p:nvGraphicFramePr>
        <p:xfrm>
          <a:off x="249382" y="3732515"/>
          <a:ext cx="11490035" cy="2686758"/>
        </p:xfrm>
        <a:graphic>
          <a:graphicData uri="http://schemas.openxmlformats.org/drawingml/2006/table">
            <a:tbl>
              <a:tblPr/>
              <a:tblGrid>
                <a:gridCol w="11490035">
                  <a:extLst>
                    <a:ext uri="{9D8B030D-6E8A-4147-A177-3AD203B41FA5}">
                      <a16:colId xmlns:a16="http://schemas.microsoft.com/office/drawing/2014/main" val="2797180503"/>
                    </a:ext>
                  </a:extLst>
                </a:gridCol>
              </a:tblGrid>
              <a:tr h="44779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36㎡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88650"/>
                  </a:ext>
                </a:extLst>
              </a:tr>
              <a:tr h="44779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프리미어 시티뷰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60713"/>
                  </a:ext>
                </a:extLst>
              </a:tr>
              <a:tr h="895586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36㎡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여유로운 더블 퀸 베드 객실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넓은 업무용 데스크와 멀티 포트로 워케이션의 효율을 극대화합니다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960940"/>
                  </a:ext>
                </a:extLst>
              </a:tr>
              <a:tr h="895586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https://drive.google.com/file/d/1_B7ig6xfpJhlsF-lp28yZXWnZuyenIGV/view?usp=sharing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838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049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A406B-C190-FE7E-7697-853B3045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129868"/>
            <a:ext cx="12192000" cy="32460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089149-5026-D500-1A55-1A0B1A959C8D}"/>
              </a:ext>
            </a:extLst>
          </p:cNvPr>
          <p:cNvSpPr/>
          <p:nvPr/>
        </p:nvSpPr>
        <p:spPr>
          <a:xfrm>
            <a:off x="387927" y="1443183"/>
            <a:ext cx="4996873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D24992-48F1-A98C-1ED7-1DEC8EB62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544349"/>
              </p:ext>
            </p:extLst>
          </p:nvPr>
        </p:nvGraphicFramePr>
        <p:xfrm>
          <a:off x="157019" y="3520807"/>
          <a:ext cx="11720944" cy="2622102"/>
        </p:xfrm>
        <a:graphic>
          <a:graphicData uri="http://schemas.openxmlformats.org/drawingml/2006/table">
            <a:tbl>
              <a:tblPr/>
              <a:tblGrid>
                <a:gridCol w="11720944">
                  <a:extLst>
                    <a:ext uri="{9D8B030D-6E8A-4147-A177-3AD203B41FA5}">
                      <a16:colId xmlns:a16="http://schemas.microsoft.com/office/drawing/2014/main" val="333606131"/>
                    </a:ext>
                  </a:extLst>
                </a:gridCol>
              </a:tblGrid>
              <a:tr h="437017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56㎡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98853"/>
                  </a:ext>
                </a:extLst>
              </a:tr>
              <a:tr h="437017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주니어 스위트 부분 오션뷰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821047"/>
                  </a:ext>
                </a:extLst>
              </a:tr>
              <a:tr h="87403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침실과 거실이 분리된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56㎡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의 여유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동해바다와 속초 조망이 선사하는 품격 있는 프라이빗 휴양을 경험하세요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679571"/>
                  </a:ext>
                </a:extLst>
              </a:tr>
              <a:tr h="87403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https://drive.google.com/file/d/1QRDaxLsMUT8f7oWZ7JpGK2A-I26DOcn1/view?usp=sharing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828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41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83D89-D1FC-90BE-96D6-CF09473A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91"/>
            <a:ext cx="12192000" cy="32312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D996A7-CBB2-C265-4C16-AB8F7A29A910}"/>
              </a:ext>
            </a:extLst>
          </p:cNvPr>
          <p:cNvSpPr/>
          <p:nvPr/>
        </p:nvSpPr>
        <p:spPr>
          <a:xfrm>
            <a:off x="7028873" y="1424710"/>
            <a:ext cx="4996873" cy="7643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894577-5859-C2ED-8F45-E798D51E5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3236"/>
              </p:ext>
            </p:extLst>
          </p:nvPr>
        </p:nvGraphicFramePr>
        <p:xfrm>
          <a:off x="110836" y="3178332"/>
          <a:ext cx="11914909" cy="3231234"/>
        </p:xfrm>
        <a:graphic>
          <a:graphicData uri="http://schemas.openxmlformats.org/drawingml/2006/table">
            <a:tbl>
              <a:tblPr/>
              <a:tblGrid>
                <a:gridCol w="11914909">
                  <a:extLst>
                    <a:ext uri="{9D8B030D-6E8A-4147-A177-3AD203B41FA5}">
                      <a16:colId xmlns:a16="http://schemas.microsoft.com/office/drawing/2014/main" val="571999065"/>
                    </a:ext>
                  </a:extLst>
                </a:gridCol>
              </a:tblGrid>
              <a:tr h="5385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87㎡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527376"/>
                  </a:ext>
                </a:extLst>
              </a:tr>
              <a:tr h="538539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홈 스위트 오션뷰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킹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킹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026649"/>
                  </a:ext>
                </a:extLst>
              </a:tr>
              <a:tr h="107707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87㎡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공간에 담긴 속초 최고의 파노라마 조망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산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바다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호수를 품은 압도적 야경과 하이엔드 라이프를 제안합니다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294447"/>
                  </a:ext>
                </a:extLst>
              </a:tr>
              <a:tr h="107707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https://drive.google.com/file/d/1OzrV1a2Xcrg5jm8JxJ-5Om6lcejb5xN4/view?usp=sharing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3805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06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F1729-68B4-F71F-AB2E-D3537673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53" y="0"/>
            <a:ext cx="1022549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69F621-9768-330E-11CD-01C9D4C2F32D}"/>
              </a:ext>
            </a:extLst>
          </p:cNvPr>
          <p:cNvSpPr/>
          <p:nvPr/>
        </p:nvSpPr>
        <p:spPr>
          <a:xfrm>
            <a:off x="1302328" y="5190838"/>
            <a:ext cx="4996873" cy="157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삭제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580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3D250-3743-03DD-E871-D8906227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32" y="0"/>
            <a:ext cx="836133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5A267-999F-66DC-8BD3-5847ECDE111E}"/>
              </a:ext>
            </a:extLst>
          </p:cNvPr>
          <p:cNvSpPr/>
          <p:nvPr/>
        </p:nvSpPr>
        <p:spPr>
          <a:xfrm>
            <a:off x="2281384" y="5551056"/>
            <a:ext cx="4091708" cy="12284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삭제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1228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69C3F-307D-0F55-5FBF-AA8C61FA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3" y="156064"/>
            <a:ext cx="8351857" cy="5584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D33624-0086-8F06-D991-DDF6380B34D5}"/>
              </a:ext>
            </a:extLst>
          </p:cNvPr>
          <p:cNvSpPr/>
          <p:nvPr/>
        </p:nvSpPr>
        <p:spPr>
          <a:xfrm>
            <a:off x="2179782" y="3429000"/>
            <a:ext cx="6594763" cy="6442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모든 객실에 해당 부분 아래 워딩으로 수정해주세요</a:t>
            </a:r>
            <a:endParaRPr lang="ko-KR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296F0A-16D6-41AA-A524-0110FB10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598219"/>
              </p:ext>
            </p:extLst>
          </p:nvPr>
        </p:nvGraphicFramePr>
        <p:xfrm>
          <a:off x="2111375" y="5618090"/>
          <a:ext cx="8172450" cy="885825"/>
        </p:xfrm>
        <a:graphic>
          <a:graphicData uri="http://schemas.openxmlformats.org/drawingml/2006/table">
            <a:tbl>
              <a:tblPr/>
              <a:tblGrid>
                <a:gridCol w="8172450">
                  <a:extLst>
                    <a:ext uri="{9D8B030D-6E8A-4147-A177-3AD203B41FA5}">
                      <a16:colId xmlns:a16="http://schemas.microsoft.com/office/drawing/2014/main" val="1083922880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기준 인원 초과 시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박당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22,000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수건 및 어메니티 제공 포함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조식 추가 요금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성인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38,500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/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소인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19,500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</a:t>
                      </a:r>
                      <a:b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조식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+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수영장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성인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77,000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/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소인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48,100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565431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2873DA85-2EED-5FB5-C563-798B80D3CFEA}"/>
              </a:ext>
            </a:extLst>
          </p:cNvPr>
          <p:cNvSpPr/>
          <p:nvPr/>
        </p:nvSpPr>
        <p:spPr>
          <a:xfrm>
            <a:off x="5772727" y="3897745"/>
            <a:ext cx="877455" cy="16994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211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94882-3398-9862-B640-353E5790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897497"/>
            <a:ext cx="9125712" cy="50812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86A82E-F602-261B-ACD1-EE3524140235}"/>
              </a:ext>
            </a:extLst>
          </p:cNvPr>
          <p:cNvSpPr/>
          <p:nvPr/>
        </p:nvSpPr>
        <p:spPr>
          <a:xfrm>
            <a:off x="320040" y="458585"/>
            <a:ext cx="8705088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/>
              <a:t>SEORAK BISTRO </a:t>
            </a:r>
            <a:r>
              <a:rPr lang="ko-KR" altLang="en-US" sz="1200" dirty="0"/>
              <a:t>워딩 삭제하고 로고로 변경 요청 드립니다</a:t>
            </a:r>
            <a:endParaRPr lang="en-US" altLang="ko-KR" sz="1200" dirty="0"/>
          </a:p>
          <a:p>
            <a:r>
              <a:rPr lang="en-US" altLang="ko-KR" sz="1200" dirty="0"/>
              <a:t>https://drive.google.com/file/d/13-fLF5BR66RMoDNeMi_AX_KJgRVtvz6B/view?usp=sharing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93336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0C491-9B7F-C5EC-4C0F-6E6A7BE5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2" y="249382"/>
            <a:ext cx="7663858" cy="4428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1C843F-AC35-A9B2-7367-424A6C3DB2F8}"/>
              </a:ext>
            </a:extLst>
          </p:cNvPr>
          <p:cNvSpPr/>
          <p:nvPr/>
        </p:nvSpPr>
        <p:spPr>
          <a:xfrm>
            <a:off x="803564" y="1025236"/>
            <a:ext cx="6428509" cy="10806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63F59C-48BA-56ED-283B-55EE86538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015053"/>
              </p:ext>
            </p:extLst>
          </p:nvPr>
        </p:nvGraphicFramePr>
        <p:xfrm>
          <a:off x="2400155" y="5354781"/>
          <a:ext cx="8868209" cy="1219200"/>
        </p:xfrm>
        <a:graphic>
          <a:graphicData uri="http://schemas.openxmlformats.org/drawingml/2006/table">
            <a:tbl>
              <a:tblPr/>
              <a:tblGrid>
                <a:gridCol w="8868209">
                  <a:extLst>
                    <a:ext uri="{9D8B030D-6E8A-4147-A177-3AD203B41FA5}">
                      <a16:colId xmlns:a16="http://schemas.microsoft.com/office/drawing/2014/main" val="3708339602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 도심 속 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 루프탑에 위치한 인피니티 풀은 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38~40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도의 따뜻한 온천 수온을 사계절 내내 유지합니다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매일 로봇 청소로 관리되는 청결한 수질과 소독약 냄새 없는 쾌적함 속에서 설악산 울산바위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청초호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동해바다를 한눈에 담아보세요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‘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익일 퇴실 전까지 횟수 무제한 이용’ 혜택과 화려한 버블 파티</a:t>
                      </a:r>
                      <a:r>
                        <a:rPr lang="en-US" altLang="ko-KR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11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키즈 프렌들리 용품 완비로 온 가족이 인생샷과 즐거움을 동시에 만끽할 수 있습니다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18620"/>
                  </a:ext>
                </a:extLst>
              </a:tr>
            </a:tbl>
          </a:graphicData>
        </a:graphic>
      </p:graphicFrame>
      <p:sp>
        <p:nvSpPr>
          <p:cNvPr id="7" name="Arrow: Down 6">
            <a:extLst>
              <a:ext uri="{FF2B5EF4-FFF2-40B4-BE49-F238E27FC236}">
                <a16:creationId xmlns:a16="http://schemas.microsoft.com/office/drawing/2014/main" id="{7BCE4ECF-425A-4F35-8642-F782B6CD4E46}"/>
              </a:ext>
            </a:extLst>
          </p:cNvPr>
          <p:cNvSpPr/>
          <p:nvPr/>
        </p:nvSpPr>
        <p:spPr>
          <a:xfrm>
            <a:off x="5024582" y="1736436"/>
            <a:ext cx="1154545" cy="362989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D0431-5CF5-8601-A2FE-020C25DC65D0}"/>
              </a:ext>
            </a:extLst>
          </p:cNvPr>
          <p:cNvSpPr/>
          <p:nvPr/>
        </p:nvSpPr>
        <p:spPr>
          <a:xfrm>
            <a:off x="1528619" y="2348344"/>
            <a:ext cx="3209636" cy="311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성인 </a:t>
            </a:r>
            <a:r>
              <a:rPr lang="en-US" altLang="ko-KR" dirty="0"/>
              <a:t>38,500</a:t>
            </a:r>
            <a:r>
              <a:rPr lang="ko-KR" altLang="en-US" dirty="0"/>
              <a:t>원 소인 </a:t>
            </a:r>
            <a:r>
              <a:rPr lang="en-US" altLang="ko-KR" dirty="0"/>
              <a:t>28,600</a:t>
            </a:r>
            <a:r>
              <a:rPr lang="ko-KR" altLang="en-US" dirty="0"/>
              <a:t>원</a:t>
            </a:r>
          </a:p>
        </p:txBody>
      </p:sp>
    </p:spTree>
    <p:extLst>
      <p:ext uri="{BB962C8B-B14F-4D97-AF65-F5344CB8AC3E}">
        <p14:creationId xmlns:p14="http://schemas.microsoft.com/office/powerpoint/2010/main" val="108574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DD3AC-ED75-B8C3-4D0F-E92E4A00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4" y="1"/>
            <a:ext cx="8783781" cy="399348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9DBF72-1C55-1427-0952-DADD8AE3C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522335"/>
              </p:ext>
            </p:extLst>
          </p:nvPr>
        </p:nvGraphicFramePr>
        <p:xfrm>
          <a:off x="114805" y="4126938"/>
          <a:ext cx="11962390" cy="2664691"/>
        </p:xfrm>
        <a:graphic>
          <a:graphicData uri="http://schemas.openxmlformats.org/drawingml/2006/table">
            <a:tbl>
              <a:tblPr/>
              <a:tblGrid>
                <a:gridCol w="11962390">
                  <a:extLst>
                    <a:ext uri="{9D8B030D-6E8A-4147-A177-3AD203B41FA5}">
                      <a16:colId xmlns:a16="http://schemas.microsoft.com/office/drawing/2014/main" val="3615870419"/>
                    </a:ext>
                  </a:extLst>
                </a:gridCol>
              </a:tblGrid>
              <a:tr h="296077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https://drive.google.com/file/d/1ehWDbvrSpV-cNcld5rE02FYOodT-AJR0/view?usp=sharing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465042"/>
                  </a:ext>
                </a:extLst>
              </a:tr>
              <a:tr h="236861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SKY21 BAR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 도심 속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층에 위치한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SKY21 Bar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에서 설악산 울산바위와 동해바다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청초호를 한눈에 담으며</a:t>
                      </a:r>
                      <a:endParaRPr lang="en-US" altLang="ko-KR" b="0" dirty="0">
                        <a:effectLst/>
                        <a:latin typeface="Noto Sans KR" panose="020B0200000000000000" pitchFamily="50" charset="-127"/>
                        <a:ea typeface="Noto Sans KR" panose="020B0200000000000000" pitchFamily="50" charset="-127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햄버거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피자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해물 라면 등 셰프의 다채로운 요리를 즐겨보세요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algn="ctr" rtl="0" fontAlgn="ctr">
                        <a:buNone/>
                      </a:pPr>
                      <a:endParaRPr lang="en-US" altLang="ko-KR" b="0" dirty="0">
                        <a:effectLst/>
                        <a:latin typeface="Noto Sans KR" panose="020B0200000000000000" pitchFamily="50" charset="-127"/>
                        <a:ea typeface="Noto Sans KR" panose="020B0200000000000000" pitchFamily="50" charset="-127"/>
                      </a:endParaRPr>
                    </a:p>
                    <a:p>
                      <a:pPr algn="ctr"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특히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7~9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월 개최되는 가족형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DJ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공연은 속초의 밤을 더욱 역동적으로 완성하며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자정까지 이어지는 운영 시간으로 언제든 속초 도심 속에서 품격 있는 휴식과 즐거움을 선사합니다</a:t>
                      </a:r>
                      <a:b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문의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033-630-8630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8404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0C5F1C1-805E-B94D-13BE-F25B9D3EF7EC}"/>
              </a:ext>
            </a:extLst>
          </p:cNvPr>
          <p:cNvSpPr/>
          <p:nvPr/>
        </p:nvSpPr>
        <p:spPr>
          <a:xfrm>
            <a:off x="1283854" y="1967345"/>
            <a:ext cx="6428509" cy="10806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1DD7D7E-0532-6417-CA98-75BAFF65CE44}"/>
              </a:ext>
            </a:extLst>
          </p:cNvPr>
          <p:cNvSpPr/>
          <p:nvPr/>
        </p:nvSpPr>
        <p:spPr>
          <a:xfrm>
            <a:off x="5504872" y="2678545"/>
            <a:ext cx="1154545" cy="1448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500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4B930-1779-57D8-1878-34289632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4728"/>
            <a:ext cx="8720072" cy="3982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DE0A3D-38BB-E013-CB6A-6276F09C6FD9}"/>
              </a:ext>
            </a:extLst>
          </p:cNvPr>
          <p:cNvSpPr/>
          <p:nvPr/>
        </p:nvSpPr>
        <p:spPr>
          <a:xfrm>
            <a:off x="2161308" y="2299854"/>
            <a:ext cx="6428509" cy="10806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B9ED4A0-5712-919F-E398-3E930BD5B1A9}"/>
              </a:ext>
            </a:extLst>
          </p:cNvPr>
          <p:cNvSpPr/>
          <p:nvPr/>
        </p:nvSpPr>
        <p:spPr>
          <a:xfrm>
            <a:off x="6382326" y="3011054"/>
            <a:ext cx="1154545" cy="1448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A9758B2-C865-EDA0-EFA9-C3A3C2F97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259674"/>
              </p:ext>
            </p:extLst>
          </p:nvPr>
        </p:nvGraphicFramePr>
        <p:xfrm>
          <a:off x="1171719" y="4526843"/>
          <a:ext cx="9534525" cy="2255520"/>
        </p:xfrm>
        <a:graphic>
          <a:graphicData uri="http://schemas.openxmlformats.org/drawingml/2006/table">
            <a:tbl>
              <a:tblPr/>
              <a:tblGrid>
                <a:gridCol w="9534525">
                  <a:extLst>
                    <a:ext uri="{9D8B030D-6E8A-4147-A177-3AD203B41FA5}">
                      <a16:colId xmlns:a16="http://schemas.microsoft.com/office/drawing/2014/main" val="3505508738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https://drive.google.com/file/d/1b0SSXvPs0JVL_PLGREkvYgE-igtqfj9l/view?usp=sharing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4607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[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운영시간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]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매일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10:00 - 23:00(Last Order 22:30)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공휴일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매주 토요일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10:00 - 24:00(Last Order 23:30)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※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이용안내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투숙객 모두 이용 가능하며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연령 제한 없이 자유롭게 이용하실 수 있습니다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645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546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D70D2AC-5604-C1E9-65FF-7CD7A2FA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1" y="308120"/>
            <a:ext cx="7288649" cy="42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E048C9-C294-C963-F56D-B86C86854515}"/>
              </a:ext>
            </a:extLst>
          </p:cNvPr>
          <p:cNvSpPr/>
          <p:nvPr/>
        </p:nvSpPr>
        <p:spPr>
          <a:xfrm>
            <a:off x="2214567" y="3090421"/>
            <a:ext cx="6428509" cy="10806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3AA4222-9E3C-7109-D066-A9590B4CF18D}"/>
              </a:ext>
            </a:extLst>
          </p:cNvPr>
          <p:cNvSpPr/>
          <p:nvPr/>
        </p:nvSpPr>
        <p:spPr>
          <a:xfrm>
            <a:off x="6435585" y="3801621"/>
            <a:ext cx="1154545" cy="14483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FE4ED5-03F1-4954-9EF7-262DB5B0F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29595"/>
              </p:ext>
            </p:extLst>
          </p:nvPr>
        </p:nvGraphicFramePr>
        <p:xfrm>
          <a:off x="637309" y="5412574"/>
          <a:ext cx="10031989" cy="274320"/>
        </p:xfrm>
        <a:graphic>
          <a:graphicData uri="http://schemas.openxmlformats.org/drawingml/2006/table">
            <a:tbl>
              <a:tblPr/>
              <a:tblGrid>
                <a:gridCol w="10031989">
                  <a:extLst>
                    <a:ext uri="{9D8B030D-6E8A-4147-A177-3AD203B41FA5}">
                      <a16:colId xmlns:a16="http://schemas.microsoft.com/office/drawing/2014/main" val="1570012786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https://drive.google.com/file/d/1J91FFhYuTonJWbMP39HQ6FqX5e9c1A91/view?usp=sharing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056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478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FADA5-61EB-2000-9E50-7D794D92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54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9911D7-6ABA-CBC4-7C99-437930FD267A}"/>
              </a:ext>
            </a:extLst>
          </p:cNvPr>
          <p:cNvSpPr/>
          <p:nvPr/>
        </p:nvSpPr>
        <p:spPr>
          <a:xfrm>
            <a:off x="4498109" y="1703811"/>
            <a:ext cx="7509163" cy="24894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이미지 수정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r>
              <a:rPr lang="ko-KR" altLang="en-US" dirty="0"/>
              <a:t>이미지</a:t>
            </a:r>
            <a:r>
              <a:rPr lang="en-US" altLang="ko-KR" dirty="0"/>
              <a:t>: https://drive.google.com/file/d/11y3Ky6BO_UD8lOeJHbeQIA3RvV-LReLU/view?usp=sharing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6799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1E3F2-7F76-3455-C97D-73F76E18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96"/>
            <a:ext cx="12192000" cy="49761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0CF7A-5098-3D10-A28D-990D57F26EC8}"/>
              </a:ext>
            </a:extLst>
          </p:cNvPr>
          <p:cNvSpPr/>
          <p:nvPr/>
        </p:nvSpPr>
        <p:spPr>
          <a:xfrm>
            <a:off x="434109" y="1186575"/>
            <a:ext cx="7509163" cy="24894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이미지 수정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r>
              <a:rPr lang="ko-KR" altLang="en-US" dirty="0"/>
              <a:t>이미지</a:t>
            </a:r>
            <a:r>
              <a:rPr lang="en-US" altLang="ko-KR" dirty="0"/>
              <a:t>: https://drive.google.com/file/d/1LNmbOsnWErxgKKQjNry7KkFwyWRCKqOr/view?usp=sharing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813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0BD4-6419-4FD5-83AC-919A9F93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397" y="0"/>
            <a:ext cx="634967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7CB20-8DA7-DACC-FADE-36794F71DA78}"/>
              </a:ext>
            </a:extLst>
          </p:cNvPr>
          <p:cNvSpPr/>
          <p:nvPr/>
        </p:nvSpPr>
        <p:spPr>
          <a:xfrm>
            <a:off x="6007608" y="1938528"/>
            <a:ext cx="3730752" cy="4407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962A6FB-68C7-7A55-D3D7-42F0EEB44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46309"/>
              </p:ext>
            </p:extLst>
          </p:nvPr>
        </p:nvGraphicFramePr>
        <p:xfrm>
          <a:off x="154478" y="82296"/>
          <a:ext cx="5478226" cy="6656831"/>
        </p:xfrm>
        <a:graphic>
          <a:graphicData uri="http://schemas.openxmlformats.org/drawingml/2006/table">
            <a:tbl>
              <a:tblPr/>
              <a:tblGrid>
                <a:gridCol w="5478226">
                  <a:extLst>
                    <a:ext uri="{9D8B030D-6E8A-4147-A177-3AD203B41FA5}">
                      <a16:colId xmlns:a16="http://schemas.microsoft.com/office/drawing/2014/main" val="2682377818"/>
                    </a:ext>
                  </a:extLst>
                </a:gridCol>
              </a:tblGrid>
              <a:tr h="92595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About.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반얀그룹</a:t>
                      </a:r>
                      <a:b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세계적인 호스피탈리티를 선도하는 반얀그룹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반얀트리 홀딩스 리미티드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-SGX:B58) - Banyan Group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은 전 세계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20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여 개국에서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91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개의 호텔과 리조트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140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 이상의 스파 및 갤러리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20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 이상의 브랜드 레지던스를 운영하고 있으며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플래그십 브랜드인 반얀트리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(Bayan Tree)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를 비롯해 앙사나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(Angsana),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카시아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(Cassia),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다와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(Dhawa),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홈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(Homm),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가리야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(Garrya)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등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12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개의 글로벌 브랜드를 보유하고 있으며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반얀그룹의 모든 브랜드는 글로벌 멤버십 프로그램인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'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위드 반얀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(WithBanyan)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멤버십을 통해 특별한 혜택을 제공 받으실 수 있습니다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</a:txBody>
                  <a:tcPr marL="9250" marR="925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568322"/>
                  </a:ext>
                </a:extLst>
              </a:tr>
              <a:tr h="79367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About. HOMM</a:t>
                      </a:r>
                      <a:b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Homm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은 여행 중에도 내 집처럼 편안한 감정을 전하기 위해 만들어진 반얀그룹의 라이프스타일 브랜드입니다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낯선 곳으로 떠나는 설렘 뒤에 찾아오는 피로를 아늑한 쉼을 줄 수 있는 공간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처음 방문했지만 오래전부터 머물렀던 것 같은 익숙한 온기를 선물합니다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감각적인 디자인과 합리적인 서비스가 어우러진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Homm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은 당신의 일상이 여행이 되고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여행이 다시 일상의 편안함이 되는 특별한 경험을 제공합니다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</a:txBody>
                  <a:tcPr marL="9250" marR="925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685510"/>
                  </a:ext>
                </a:extLst>
              </a:tr>
              <a:tr h="163023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About.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홈 마리나 속초</a:t>
                      </a:r>
                      <a:b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홈 마리나 속초는 전세계에서는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8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번째 국내에서는 첫 선보이는 반얀그룹의 라이프스타일 브랜드 호텔입니다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통유리창으로 쏟아지는 햇살과 호텔 전체를 감싸는 은은한 아로마 향기 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'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메종 드 라메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'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가 반겨주며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미니멀하고 모더니즘한 부드러운 곡선 디자인과 함께 한국적인 격자무늬와 곳곳에 설치된 아트 겔러리가 어우러져 마치 갤러리에 온듯한 감성적인 분위기와 반얀그룹의 프리미엄 서비스가 만나 편안하고 아늑한 휴식을 선사합니다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또한 속초 도심 동해대로에 위치하여 속초해변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(9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분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청초호 등 주요 관광지와 이마트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(1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분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현지인 카페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맛집 등을 걸어서 이동할 수 있는 최적의 입지로 여행의 편리함을 제공합니다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지속가능한 여행문화를 만들기 위해 속초의 자연을 지키는 일에 앞장서고 있으며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지역 멸종 위기 조류인 까막딱따구리 보호를 위해 투숙객과 함께하는 종이접기 캠페인을 전개하며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단순한 휴식을 넘어 환경의 소중함을 되새기는 지속 가능한 여행 문화를 만들어갑니다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</a:txBody>
                  <a:tcPr marL="9250" marR="925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4212836"/>
                  </a:ext>
                </a:extLst>
              </a:tr>
              <a:tr h="3306971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[KEY POINT]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객실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스탠다드 객실부터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10.5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평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(35㎡)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의 널찍한 크기와 높은 층고를 제공하여 압도적인 개방감을 선사하는 객실은 먼지 걱정 없는 천연 마루 바닥과 화장실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샤워실 분리 설계로 내 집 같은 청결함을 유지하며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속초의 추위를 대비한 창가 바닥 난방과 감성 불멍 온풍기를 완비하여 사계절 내내 포근한 온기를 지켜줍니다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전 객실에는 반얀그룹 반얀겔러리의 욕실 어메니티와 캡슐 커피 머신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업무용 데스크를 갖추어 비즈니스와 휴식 모두를 만족시키는 고품격 스테이를 제공합니다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 루프탑 인피니티 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한국 최고층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 루프탑에 위치한 인피니티 풀은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38~41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도의 따뜻한 온천 수온을 사계절 내내 유지합니다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매일 로봇 청소로 관리되는 청결한 수질과 소독약 냄새 없는 쾌적함 속에서 설악산 울산바위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청초호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동해바다를 한눈에 담아보세요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국내 유일의 ‘익일 퇴실 전까지 횟수 무제한 이용’ 혜택과 화려한 버블 파티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키즈 프렌들리 용품 완비로 온 가족이 인생샷과 즐거움을 동시에 만끽할 수 있습니다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 루프탑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SKY21 BAR: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 최상층에서 설악산 울산바위와 동해바다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청초호를 한눈에 담으며 수제 햄버거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피자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해물 라면 등 셰프의 다채로운 요리를 즐길 수 있습니다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수영장 선베드와 실내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27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도 난방 시설을 갖춘 카바나룸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40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여 석의 감각적인 실내 바를 넘나들며 생맥주와 샴페인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와인을 곁들인 자유로운 미식 경험을 제공합니다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특히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7~9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월 개최되는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DJ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파티는 속초의 밤을 더욱 역동적으로 완성하며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자정까지 이어지는 운영 시간으로 언제든 최상층의 품격 있는 휴식과 즐거움을 선사합니다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설악비스트로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르 꼬르동 블루 패트릭 해리스 어워드 및 시드니 요리 대회 수상 경력의 셰프가 총괄하는 올데이 다이닝 레스토랑입니다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신선한 로컬 식재료를 활용하여 한식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일식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동남아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웨스턴 스타일 등 다양한 종류의 조식 뷔페부터 품격 있는 스테이크 디너까지 선보입니다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기념일이나 소규모 모임에 최적화된 공간과 분위기를 제공하며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 유일의 올데이 다이닝 룸서비스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인룸다이닝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를 통해 객실에서도 셰프의 요리를 편안하게 경험하실 수 있습니다</a:t>
                      </a:r>
                    </a:p>
                  </a:txBody>
                  <a:tcPr marL="9250" marR="925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956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81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14516-3138-C21E-C5F8-D0AB0992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223"/>
            <a:ext cx="5093208" cy="111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ABDFB-CD9E-9E67-6C1E-905E1326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3" y="1198683"/>
            <a:ext cx="2065175" cy="56316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D1B52A-E0B1-7AE1-9242-E75A648D0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640941"/>
              </p:ext>
            </p:extLst>
          </p:nvPr>
        </p:nvGraphicFramePr>
        <p:xfrm>
          <a:off x="3565353" y="643453"/>
          <a:ext cx="7892079" cy="9601200"/>
        </p:xfrm>
        <a:graphic>
          <a:graphicData uri="http://schemas.openxmlformats.org/drawingml/2006/table">
            <a:tbl>
              <a:tblPr/>
              <a:tblGrid>
                <a:gridCol w="7892079">
                  <a:extLst>
                    <a:ext uri="{9D8B030D-6E8A-4147-A177-3AD203B41FA5}">
                      <a16:colId xmlns:a16="http://schemas.microsoft.com/office/drawing/2014/main" val="2821373839"/>
                    </a:ext>
                  </a:extLst>
                </a:gridCol>
              </a:tblGrid>
              <a:tr h="6789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[</a:t>
                      </a:r>
                      <a:r>
                        <a:rPr lang="ko-KR" altLang="en-US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부대시설</a:t>
                      </a:r>
                      <a:r>
                        <a:rPr lang="en-US" altLang="ko-KR" sz="900" b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]</a:t>
                      </a:r>
                    </a:p>
                  </a:txBody>
                  <a:tcPr marL="6125" marR="61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844340"/>
                  </a:ext>
                </a:extLst>
              </a:tr>
              <a:tr h="1900974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인피티니풀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i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KR" panose="020B0200000000000000" pitchFamily="50" charset="-127"/>
                        </a:rPr>
                        <a:t>◻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 국내 최고층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층에서 즐기는 사계절 온수 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설악산과 동해를 품은 파노라마 조망과 무제한 이용 혜택으로 진정한 럭셔리 휴양을 완성합니다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이용 요금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성인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38,500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소인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28,600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이용 가능 시간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체크인 후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~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익일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11:00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까지 횟수 제한 없이 이용 가능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2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박 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당일 결제 시 → 익일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11:00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까지 이용 가능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익일 결제 시 → 익일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15:00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부터 이용 가능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운영 시간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주중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금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): 08:00 ~ 23:00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토요일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공휴일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08:00 ~ 24:00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수질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온도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·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가을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약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38℃,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겨울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약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40℃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의 온천 수준 온도 유지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소독약 냄새 없는 깨끗한 수질 관리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아이 피부에도 안전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버블파티 운영시간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월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~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17:00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금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공휴일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17:00, 21:00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토요일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17:00, 19:00, 21:00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※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당일 바람이 조금이라도 불면 취소 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주변 민원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▶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인피니티풀 버블 시 주의사항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140cm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보호자가 꼭 안아주세요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질식 위험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버블이 높게 쌓이니 주의하세요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150cm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아동 단독 이용 불가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흡입 주의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입에 들어가지 않게 해주세요</a:t>
                      </a:r>
                    </a:p>
                  </a:txBody>
                  <a:tcPr marL="6125" marR="61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056160"/>
                  </a:ext>
                </a:extLst>
              </a:tr>
              <a:tr h="1289947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식음료 서비스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수영장 내 주문 가능 메뉴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해물라면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닭꼬치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피자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햄버거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핫도그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버팔로 윙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어묵 등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주류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음료 제공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유료 서비스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온실 카바나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시간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10,000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선착순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수영복 대여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8,000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사이즈 구비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물안경 대여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2,000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모자 대여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3,000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원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이용 안내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이용 대상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수영장 포함 패키지 구매 고객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입장 제한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만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16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세 이하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중학생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는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20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시 이후 입장 불가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36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개월 미만 유아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방수 기저귀 착용 필수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복장 규정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수영복 착용 및 샤워 후 입수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동절기에는 야외 샤워시설 운영 불가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혼잡 시간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성수기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연휴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공휴일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16:00 ~ 18:00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객실 타올 반입 불가 →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 비치 타올 이용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제한 품목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모든 유형의 튜브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핀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스노클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드론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단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구명조끼 및 착용형 튜브는 가능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입장 시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객실에서 수영복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가운 착용 후 이동 권장</a:t>
                      </a:r>
                    </a:p>
                  </a:txBody>
                  <a:tcPr marL="6125" marR="61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440853"/>
                  </a:ext>
                </a:extLst>
              </a:tr>
              <a:tr h="1765190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SKY21 Bar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◻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속초 최상층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21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층에서 펼쳐지는 파노라마 뷰와 트렌디한 다이닝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인피니티 풀의 낭만과 한여름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DJ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파티의 열기가 교차하는 독보적인 풀사이드 바입니다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◻ 투숙객 모두 이용 가능하며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연령 제한없이 이용하실 수 있습니다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운영 시간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주중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일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금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) 10:00 ~ 23:00 (Last Order 22:30)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토요알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공휴일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10:00 ~ 24:00 (Last Order 23:30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설악비스트로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◻ 르 꼬르동 블루 수상 셰프가 선사하는 고품격 올데이 다이닝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신선한 로컬 식재료로 차려낸 다채로운 조식 뷔페와 스테이크 디너를 프라이빗한 분위기에서 즐겨보세요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✓ 운영 시간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조식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07:00-10:30 (LAST ENTRANCE 10:00)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*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소인 기준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37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개월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13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세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초등학생까지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중식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11:30-15:30(LAST ORDER: 15:00)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석식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17:00-22:00 (LAST ORDER: 21:30)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인룸다이닝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11:30-22:00 (LAST ORDER: 21:30)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예약 및 문의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내선번호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8620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• Activa Gym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피트니스센터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◻ 운동에 최적화된 프리미엄 기구를 갖춘 트레이닝 공간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투숙객의 건강한 루틴을 위해 최상의 운동 환경을 제공합니다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운영 시간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07:00 – 22:00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이용 요금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투숙객 무료</a:t>
                      </a:r>
                      <a:b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개인 운동복 및 운동화 지참 필수입니다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  <a:b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–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만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18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세 이상만 이용이 가능합니다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</a:txBody>
                  <a:tcPr marL="6125" marR="612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71362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97A6918-F5FD-EA2D-CB04-26B6A670D48C}"/>
              </a:ext>
            </a:extLst>
          </p:cNvPr>
          <p:cNvSpPr/>
          <p:nvPr/>
        </p:nvSpPr>
        <p:spPr>
          <a:xfrm>
            <a:off x="31601" y="1810780"/>
            <a:ext cx="2840908" cy="4407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부대시설 내용 수정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95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74B70-527A-4131-EBDF-FA3463FB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003"/>
            <a:ext cx="12192000" cy="6073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7BCF6C-4D48-6C6C-C70E-ACCD4D28A886}"/>
              </a:ext>
            </a:extLst>
          </p:cNvPr>
          <p:cNvSpPr/>
          <p:nvPr/>
        </p:nvSpPr>
        <p:spPr>
          <a:xfrm>
            <a:off x="1431636" y="3694545"/>
            <a:ext cx="2844800" cy="7758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홈 마리나 속초 호텔</a:t>
            </a:r>
          </a:p>
        </p:txBody>
      </p:sp>
    </p:spTree>
    <p:extLst>
      <p:ext uri="{BB962C8B-B14F-4D97-AF65-F5344CB8AC3E}">
        <p14:creationId xmlns:p14="http://schemas.microsoft.com/office/powerpoint/2010/main" val="164224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F8DDB-094C-4F72-E101-086314C3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3" y="216668"/>
            <a:ext cx="5604641" cy="248682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B2C749-170B-5D57-F156-90418AA4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18159"/>
              </p:ext>
            </p:extLst>
          </p:nvPr>
        </p:nvGraphicFramePr>
        <p:xfrm>
          <a:off x="249745" y="2974199"/>
          <a:ext cx="6032183" cy="1180306"/>
        </p:xfrm>
        <a:graphic>
          <a:graphicData uri="http://schemas.openxmlformats.org/drawingml/2006/table">
            <a:tbl>
              <a:tblPr/>
              <a:tblGrid>
                <a:gridCol w="6032183">
                  <a:extLst>
                    <a:ext uri="{9D8B030D-6E8A-4147-A177-3AD203B41FA5}">
                      <a16:colId xmlns:a16="http://schemas.microsoft.com/office/drawing/2014/main" val="924492441"/>
                    </a:ext>
                  </a:extLst>
                </a:gridCol>
              </a:tblGrid>
              <a:tr h="118030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스탠다드 객실부터 넓찍한 크기와 높은 층고로 압도적인 개방감을 더한 객실</a:t>
                      </a:r>
                      <a:r>
                        <a:rPr lang="en-US" altLang="ko-KR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</a:t>
                      </a:r>
                      <a:br>
                        <a:rPr lang="en-US" altLang="ko-KR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간결하고 미니멀하고 모던한 디자인과 세련된 가구</a:t>
                      </a:r>
                      <a:r>
                        <a:rPr lang="en-US" altLang="ko-KR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반얀그룹 반얀겔러리의 욕실 어메니티와</a:t>
                      </a:r>
                      <a:b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캡슐 커피 머신</a:t>
                      </a:r>
                      <a:r>
                        <a:rPr lang="en-US" altLang="ko-KR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 </a:t>
                      </a:r>
                      <a:r>
                        <a:rPr lang="ko-KR" altLang="en-US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업무용 데스크를 갖춘 홈 마리나 속초 객실을 소개합니다</a:t>
                      </a:r>
                      <a:r>
                        <a:rPr lang="en-US" altLang="ko-KR" sz="1000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0415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F4175E5-35A4-8783-E523-2F7F92E182C6}"/>
              </a:ext>
            </a:extLst>
          </p:cNvPr>
          <p:cNvSpPr/>
          <p:nvPr/>
        </p:nvSpPr>
        <p:spPr>
          <a:xfrm>
            <a:off x="365760" y="1847088"/>
            <a:ext cx="5065776" cy="777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</p:spTree>
    <p:extLst>
      <p:ext uri="{BB962C8B-B14F-4D97-AF65-F5344CB8AC3E}">
        <p14:creationId xmlns:p14="http://schemas.microsoft.com/office/powerpoint/2010/main" val="16404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D23D-63B1-49FF-65DF-DFC0AC53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77"/>
            <a:ext cx="12192000" cy="37245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94EF49-4637-A7B8-9E46-DF23FBE12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312143"/>
              </p:ext>
            </p:extLst>
          </p:nvPr>
        </p:nvGraphicFramePr>
        <p:xfrm>
          <a:off x="429768" y="3947126"/>
          <a:ext cx="11548872" cy="2014761"/>
        </p:xfrm>
        <a:graphic>
          <a:graphicData uri="http://schemas.openxmlformats.org/drawingml/2006/table">
            <a:tbl>
              <a:tblPr/>
              <a:tblGrid>
                <a:gridCol w="11548872">
                  <a:extLst>
                    <a:ext uri="{9D8B030D-6E8A-4147-A177-3AD203B41FA5}">
                      <a16:colId xmlns:a16="http://schemas.microsoft.com/office/drawing/2014/main" val="2180611819"/>
                    </a:ext>
                  </a:extLst>
                </a:gridCol>
              </a:tblGrid>
              <a:tr h="40295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33㎡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307676"/>
                  </a:ext>
                </a:extLst>
              </a:tr>
              <a:tr h="40295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디럭스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킹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286079"/>
                  </a:ext>
                </a:extLst>
              </a:tr>
              <a:tr h="80590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33㎡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의 여유와 마루 바닥의 쾌적함이 공존하는 미니멀 휴식처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한국적인 격자무늬 디자인 속에서 진정한 쉼을 경험하세요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960080"/>
                  </a:ext>
                </a:extLst>
              </a:tr>
              <a:tr h="402952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https://drive.google.com/file/d/1gB9KGRyx54tsvHJ9Oloprox9KcHXF2VP/view?usp=sharing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21588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1A23E4-5B53-03FF-1ED5-803B9ED50951}"/>
              </a:ext>
            </a:extLst>
          </p:cNvPr>
          <p:cNvSpPr/>
          <p:nvPr/>
        </p:nvSpPr>
        <p:spPr>
          <a:xfrm>
            <a:off x="-466344" y="1664208"/>
            <a:ext cx="5065776" cy="777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</p:spTree>
    <p:extLst>
      <p:ext uri="{BB962C8B-B14F-4D97-AF65-F5344CB8AC3E}">
        <p14:creationId xmlns:p14="http://schemas.microsoft.com/office/powerpoint/2010/main" val="1344029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34D077-1BDF-78DB-214F-FAB408CF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088"/>
            <a:ext cx="12192000" cy="30460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5D883C-EE22-8E68-C502-C6BE9F2A8540}"/>
              </a:ext>
            </a:extLst>
          </p:cNvPr>
          <p:cNvSpPr/>
          <p:nvPr/>
        </p:nvSpPr>
        <p:spPr>
          <a:xfrm>
            <a:off x="585216" y="1746504"/>
            <a:ext cx="11402568" cy="1682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87A370-9CD4-650D-C416-CA8898E3D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02431"/>
              </p:ext>
            </p:extLst>
          </p:nvPr>
        </p:nvGraphicFramePr>
        <p:xfrm>
          <a:off x="268033" y="4284758"/>
          <a:ext cx="11408855" cy="2426939"/>
        </p:xfrm>
        <a:graphic>
          <a:graphicData uri="http://schemas.openxmlformats.org/drawingml/2006/table">
            <a:tbl>
              <a:tblPr/>
              <a:tblGrid>
                <a:gridCol w="11408855">
                  <a:extLst>
                    <a:ext uri="{9D8B030D-6E8A-4147-A177-3AD203B41FA5}">
                      <a16:colId xmlns:a16="http://schemas.microsoft.com/office/drawing/2014/main" val="2037470176"/>
                    </a:ext>
                  </a:extLst>
                </a:gridCol>
              </a:tblGrid>
              <a:tr h="48538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722560"/>
                  </a:ext>
                </a:extLst>
              </a:tr>
              <a:tr h="48538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디럭스 부분 호수 전망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킹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772261"/>
                  </a:ext>
                </a:extLst>
              </a:tr>
              <a:tr h="970775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통창으로 보이는 청초호수의 멋진 노을과 야경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,</a:t>
                      </a:r>
                      <a:b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</a:b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그리고 한국적인 격자무늬 디자인 속에서 진정한 쉼을 경험하세요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674646"/>
                  </a:ext>
                </a:extLst>
              </a:tr>
              <a:tr h="485388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https://drive.google.com/file/d/179eKGe1BwH1UounbLOAJAXpHtY2jS8xd/view?usp=sharing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69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20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7ADF3C-97A7-DDE3-A5C9-4C8F8C40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2B7E97-2892-8BDA-45E8-DE3D0DF3E1F5}"/>
              </a:ext>
            </a:extLst>
          </p:cNvPr>
          <p:cNvSpPr/>
          <p:nvPr/>
        </p:nvSpPr>
        <p:spPr>
          <a:xfrm>
            <a:off x="484632" y="1408176"/>
            <a:ext cx="11402568" cy="1682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수정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868B9D-BBFC-6CE8-BA9D-515049F47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84852"/>
              </p:ext>
            </p:extLst>
          </p:nvPr>
        </p:nvGraphicFramePr>
        <p:xfrm>
          <a:off x="310896" y="3178334"/>
          <a:ext cx="11576303" cy="3140172"/>
        </p:xfrm>
        <a:graphic>
          <a:graphicData uri="http://schemas.openxmlformats.org/drawingml/2006/table">
            <a:tbl>
              <a:tblPr/>
              <a:tblGrid>
                <a:gridCol w="11576303">
                  <a:extLst>
                    <a:ext uri="{9D8B030D-6E8A-4147-A177-3AD203B41FA5}">
                      <a16:colId xmlns:a16="http://schemas.microsoft.com/office/drawing/2014/main" val="3336554256"/>
                    </a:ext>
                  </a:extLst>
                </a:gridCol>
              </a:tblGrid>
              <a:tr h="78504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35㎡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464607"/>
                  </a:ext>
                </a:extLst>
              </a:tr>
              <a:tr h="78504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디럭스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-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싱글 베드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307308"/>
                  </a:ext>
                </a:extLst>
              </a:tr>
              <a:tr h="78504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퀸 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&amp; </a:t>
                      </a: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싱글 베드와 넓은 공간이 주는 넉넉한 휴식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.</a:t>
                      </a:r>
                    </a:p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한국적인 격자무늬 디자인 속에서 쾌적한 휴식을 즐겨보세요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497766"/>
                  </a:ext>
                </a:extLst>
              </a:tr>
              <a:tr h="785043"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ko-KR" altLang="en-US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이미지</a:t>
                      </a:r>
                      <a:r>
                        <a:rPr lang="en-US" altLang="ko-KR" b="0" dirty="0">
                          <a:effectLst/>
                          <a:latin typeface="Noto Sans KR" panose="020B0200000000000000" pitchFamily="50" charset="-127"/>
                          <a:ea typeface="Noto Sans KR" panose="020B0200000000000000" pitchFamily="50" charset="-127"/>
                        </a:rPr>
                        <a:t>: https://drive.google.com/file/d/1pqCwF6XiMmdpE-COgtyJzXHkQwyHN-G_/view?usp=sharing</a:t>
                      </a:r>
                    </a:p>
                  </a:txBody>
                  <a:tcPr marL="28575" marR="28575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90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8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2181</Words>
  <Application>Microsoft Office PowerPoint</Application>
  <PresentationFormat>Widescreen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Noto Sans KR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 Lee</dc:creator>
  <cp:lastModifiedBy>Nick Lee</cp:lastModifiedBy>
  <cp:revision>5</cp:revision>
  <dcterms:created xsi:type="dcterms:W3CDTF">2026-04-07T07:14:55Z</dcterms:created>
  <dcterms:modified xsi:type="dcterms:W3CDTF">2026-04-07T08:12:02Z</dcterms:modified>
</cp:coreProperties>
</file>